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9" r:id="rId4"/>
    <p:sldId id="261" r:id="rId5"/>
    <p:sldId id="263" r:id="rId6"/>
    <p:sldId id="260" r:id="rId7"/>
    <p:sldId id="258" r:id="rId8"/>
    <p:sldId id="265" r:id="rId9"/>
    <p:sldId id="272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FA4F8-CE9E-41FB-870B-AC4DF37DE960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1267-1520-47F3-A49E-CCC179DB7F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675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Rīgas aglomerācija jeb Rīgas metropoles areāls ir teritorija, kas satur lielu iedzīvotāju kodolu un kaimiņos esošās kopienas ir integrētas ar sociālām un ekonomiskām saitēm.</a:t>
            </a:r>
          </a:p>
          <a:p>
            <a:r>
              <a:rPr lang="lv-LV" dirty="0" smtClean="0"/>
              <a:t>Rīgas plašās aglomerācijas robežas nosaka finanšu un darbaspēka plūsmas kombinācijā ar apbūves blīvuma (</a:t>
            </a:r>
            <a:r>
              <a:rPr lang="lv-LV" dirty="0" err="1" smtClean="0"/>
              <a:t>suburbanizācijas</a:t>
            </a:r>
            <a:r>
              <a:rPr lang="lv-LV" dirty="0" smtClean="0"/>
              <a:t>) pieaugumu. Atbilstoši 2012.gadā veiktajam pētījumam tā aizņem 7297,6 km2 (skat. 1. attēlu) ar 1,17 milj. iedzīvotājiem. („Rīgas aglomerācijas robežu precizēšana”, LU ĢZZF, Rīga, 2012.g.)</a:t>
            </a:r>
          </a:p>
          <a:p>
            <a:r>
              <a:rPr lang="lv-LV" dirty="0" smtClean="0"/>
              <a:t>Rīgas aglomerācija – Rīgas pilsēta un Rīgas metropoles areāls, kā to definējušas līdzšinējās pieejas RDPAD, RPR un VARAM līmenī.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1267-1520-47F3-A49E-CCC179DB7F84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288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608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Var pievienot grafikus no RDPAD ziņojuma!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8699-1BCE-404E-8507-CE04DE7AF24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085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61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077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19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197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0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550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08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94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91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63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677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BD34-B236-4D4E-AA6F-E6855BC87CA7}" type="datetimeFigureOut">
              <a:rPr lang="lv-LV" smtClean="0"/>
              <a:t>29.09.2017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81EF-F446-4C0D-B303-514540E5B9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9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800" b="1" dirty="0" smtClean="0"/>
              <a:t>Sabiedriskā transporta attīstības koncepcija 2021. – 2030.</a:t>
            </a:r>
            <a:br>
              <a:rPr lang="lv-LV" sz="4800" b="1" dirty="0" smtClean="0"/>
            </a:br>
            <a:r>
              <a:rPr lang="lv-LV" sz="4800" b="1" dirty="0" smtClean="0"/>
              <a:t>Rīgas aglomerācijā</a:t>
            </a:r>
            <a:endParaRPr lang="lv-LV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500" y="3614738"/>
            <a:ext cx="9144000" cy="2430462"/>
          </a:xfrm>
        </p:spPr>
        <p:txBody>
          <a:bodyPr>
            <a:normAutofit fontScale="62500" lnSpcReduction="20000"/>
          </a:bodyPr>
          <a:lstStyle/>
          <a:p>
            <a:r>
              <a:rPr lang="lv-LV" sz="3800" b="1" dirty="0" smtClean="0"/>
              <a:t>Priekšlikumi, kā Rīgā kopā ar tās aglomerāciju virzīties uz Koncepcijas mērķi – </a:t>
            </a:r>
          </a:p>
          <a:p>
            <a:r>
              <a:rPr lang="lv-LV" sz="3800" dirty="0" smtClean="0"/>
              <a:t>Multimodālas sistēmas izveide. Saskaņoti autobusu - vilcienu maršruti, vienotas biļetes un izveidoti pārsēšanās punkti.</a:t>
            </a:r>
          </a:p>
          <a:p>
            <a:endParaRPr lang="lv-LV" dirty="0"/>
          </a:p>
          <a:p>
            <a:pPr algn="r"/>
            <a:r>
              <a:rPr lang="lv-LV" dirty="0" smtClean="0"/>
              <a:t>Jurģis Klotiņš</a:t>
            </a:r>
          </a:p>
          <a:p>
            <a:pPr algn="r"/>
            <a:r>
              <a:rPr lang="lv-LV" dirty="0" smtClean="0"/>
              <a:t>Rīgas domes deputāts (VL-TB/LNNK)</a:t>
            </a:r>
          </a:p>
          <a:p>
            <a:pPr algn="r"/>
            <a:r>
              <a:rPr lang="lv-LV" dirty="0" smtClean="0"/>
              <a:t>Satiksmes un transporta komiteja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543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721519"/>
            <a:ext cx="3886200" cy="1657350"/>
          </a:xfrm>
          <a:prstGeom prst="rect">
            <a:avLst/>
          </a:prstGeom>
        </p:spPr>
      </p:pic>
      <p:pic>
        <p:nvPicPr>
          <p:cNvPr id="7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32186" r="10831" b="35903"/>
          <a:stretch/>
        </p:blipFill>
        <p:spPr>
          <a:xfrm>
            <a:off x="8394700" y="5359400"/>
            <a:ext cx="2730500" cy="1092200"/>
          </a:xfrm>
          <a:prstGeom prst="rect">
            <a:avLst/>
          </a:prstGeom>
        </p:spPr>
      </p:pic>
      <p:pic>
        <p:nvPicPr>
          <p:cNvPr id="8" name="Bildobjekt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4" r="2741" b="35298"/>
          <a:stretch/>
        </p:blipFill>
        <p:spPr>
          <a:xfrm>
            <a:off x="7771057" y="2374900"/>
            <a:ext cx="3519244" cy="1257300"/>
          </a:xfrm>
          <a:prstGeom prst="rect">
            <a:avLst/>
          </a:prstGeom>
        </p:spPr>
      </p:pic>
      <p:pic>
        <p:nvPicPr>
          <p:cNvPr id="9" name="Bildobjekt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35654" r="5834" b="37204"/>
          <a:stretch/>
        </p:blipFill>
        <p:spPr>
          <a:xfrm>
            <a:off x="8064499" y="1079500"/>
            <a:ext cx="2946401" cy="93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t="24702" r="10277" b="34527"/>
          <a:stretch/>
        </p:blipFill>
        <p:spPr>
          <a:xfrm>
            <a:off x="8242300" y="3759201"/>
            <a:ext cx="2768600" cy="1409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0900" y="2590800"/>
            <a:ext cx="5321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Vienota biļete Rīgā un Rīgas aglomerācijas areālā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Ērtas pārsēšanās -  </a:t>
            </a:r>
            <a:r>
              <a:rPr lang="lv-LV" sz="2400" dirty="0" err="1" smtClean="0"/>
              <a:t>multimodalitāte</a:t>
            </a:r>
            <a:endParaRPr lang="lv-LV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Transporta veidi, nevis konkurē, bet papildina cits citu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S</a:t>
            </a:r>
            <a:r>
              <a:rPr lang="lv-LV" sz="2400" dirty="0" smtClean="0"/>
              <a:t>liežu transports ir prioritārs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Kombinētai mobilitātei draudzīga sistēma – velosipēdu un auto</a:t>
            </a:r>
          </a:p>
          <a:p>
            <a:r>
              <a:rPr lang="lv-LV" sz="2400" dirty="0" smtClean="0"/>
              <a:t>Stāvvietas, iespēja velosipēdu pārvadāt transportā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42258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Ieņēmumus no biļetēm saņem Rīgas aglomerācijas Sabiedriskā transporta iestāde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107" y="3057866"/>
            <a:ext cx="3889585" cy="1658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16" y="2733429"/>
            <a:ext cx="321896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STI slēdz līgumus ar pārvadātājiem un veic nolīgto samaksu. Pašvaldību dotācijas par saviem iedzīvotājiem vispirms nonāk STI.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7336" y="1673225"/>
            <a:ext cx="3266328" cy="435133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07" y="2016466"/>
            <a:ext cx="3889585" cy="1658256"/>
          </a:xfrm>
          <a:prstGeom prst="rect">
            <a:avLst/>
          </a:prstGeom>
        </p:spPr>
      </p:pic>
      <p:pic>
        <p:nvPicPr>
          <p:cNvPr id="9" name="Picture 8" descr="W:\FOTO\RIGAS PANORAMA\riga_2014-003.jpg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61581"/>
            <a:ext cx="3345436" cy="22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817" y="2987430"/>
            <a:ext cx="2752484" cy="23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40300" cy="1325563"/>
          </a:xfrm>
        </p:spPr>
        <p:txBody>
          <a:bodyPr>
            <a:normAutofit/>
          </a:bodyPr>
          <a:lstStyle/>
          <a:p>
            <a:r>
              <a:rPr lang="lv-LV" sz="3200" dirty="0" smtClean="0"/>
              <a:t>STI kopā ar pašvaldībām plāno maršrutu tīklu</a:t>
            </a:r>
            <a:endParaRPr lang="lv-LV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18" t="13635" r="-20"/>
          <a:stretch/>
        </p:blipFill>
        <p:spPr>
          <a:xfrm>
            <a:off x="5702301" y="139700"/>
            <a:ext cx="6362700" cy="6245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886" y="6299200"/>
            <a:ext cx="109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mtClean="0"/>
              <a:t>Rīgas plānošanas reģiona un Rīgas aglomerācijas robežas  Avots. Rīgas ilgtspējīgas attīstības stratēģija līdz 2030.g.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876300" y="1485900"/>
            <a:ext cx="1176690" cy="483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Rīga</a:t>
            </a:r>
          </a:p>
          <a:p>
            <a:endParaRPr lang="lv-LV" b="1" dirty="0"/>
          </a:p>
          <a:p>
            <a:r>
              <a:rPr lang="lv-LV" b="1" dirty="0" smtClean="0"/>
              <a:t>Ķekava</a:t>
            </a:r>
          </a:p>
          <a:p>
            <a:endParaRPr lang="lv-LV" b="1" dirty="0"/>
          </a:p>
          <a:p>
            <a:r>
              <a:rPr lang="lv-LV" b="1" dirty="0" smtClean="0"/>
              <a:t>Ādaži</a:t>
            </a:r>
          </a:p>
          <a:p>
            <a:endParaRPr lang="lv-LV" b="1" dirty="0"/>
          </a:p>
          <a:p>
            <a:r>
              <a:rPr lang="lv-LV" b="1" dirty="0" smtClean="0"/>
              <a:t>Garkalne</a:t>
            </a:r>
          </a:p>
          <a:p>
            <a:endParaRPr lang="lv-LV" b="1" dirty="0"/>
          </a:p>
          <a:p>
            <a:r>
              <a:rPr lang="lv-LV" b="1" dirty="0" smtClean="0"/>
              <a:t>Saulkrasti</a:t>
            </a:r>
          </a:p>
          <a:p>
            <a:endParaRPr lang="lv-LV" b="1" dirty="0"/>
          </a:p>
          <a:p>
            <a:r>
              <a:rPr lang="lv-LV" b="1" dirty="0" smtClean="0"/>
              <a:t>Jūrmala</a:t>
            </a:r>
          </a:p>
          <a:p>
            <a:endParaRPr lang="lv-LV" b="1" dirty="0"/>
          </a:p>
          <a:p>
            <a:r>
              <a:rPr lang="lv-LV" b="1" dirty="0" smtClean="0"/>
              <a:t>Tukums</a:t>
            </a:r>
          </a:p>
          <a:p>
            <a:endParaRPr lang="lv-LV" b="1" dirty="0"/>
          </a:p>
          <a:p>
            <a:r>
              <a:rPr lang="lv-LV" b="1" dirty="0" smtClean="0"/>
              <a:t>Ogre</a:t>
            </a:r>
          </a:p>
          <a:p>
            <a:endParaRPr lang="lv-LV" b="1" dirty="0"/>
          </a:p>
          <a:p>
            <a:r>
              <a:rPr lang="lv-LV" b="1" dirty="0" smtClean="0"/>
              <a:t>Salaspils</a:t>
            </a:r>
            <a:endParaRPr lang="lv-LV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217" y="2708029"/>
            <a:ext cx="2244484" cy="19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Svarīgi ņemt vērā…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STI ir pārvaldības iestāde, kas kontrolē un attīsta sabiedrisko transportu gan Rīgas pilsētā, gan tās aglomerācijā – ideālais variants.</a:t>
            </a:r>
          </a:p>
          <a:p>
            <a:r>
              <a:rPr lang="lv-LV" dirty="0" smtClean="0"/>
              <a:t>Sabiedriskā transporta likums šobrīd nodala Republikas pilsētu no pilsētas aglomerācijas un darbojas pretēji vienotai sabiedriskā transporta plānošanai aglomerācijas līmenī (5. pants).</a:t>
            </a:r>
          </a:p>
          <a:p>
            <a:r>
              <a:rPr lang="lv-LV" dirty="0" smtClean="0"/>
              <a:t>Līdzšinējie centieni Rīgā integrēt pasažieru vilcienu kopējā sistēmā beidzās neveiksmīgi.</a:t>
            </a:r>
          </a:p>
          <a:p>
            <a:r>
              <a:rPr lang="lv-LV" dirty="0" smtClean="0"/>
              <a:t>Tas parāda, ka ir vajadzīga starpniekinstitūcija, lai veidotu vienotu sabiedriskā transporta sistēmu aglomerācijas līmenī. </a:t>
            </a:r>
            <a:endParaRPr lang="lv-LV" dirty="0"/>
          </a:p>
          <a:p>
            <a:r>
              <a:rPr lang="lv-LV" dirty="0" smtClean="0"/>
              <a:t>Vajadzīgs starpnieks starp pašvaldībām un valsti.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5548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Rīgas aglomerācijas sabiedriskā transporta padome (RASTP) – pagaidu risinājums? 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5008728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Funkcijas</a:t>
            </a:r>
            <a:r>
              <a:rPr lang="lv-LV" dirty="0"/>
              <a:t>? Vairākas no tām funkcijām, kuras Sabiedriskā transporta pakalpojumu likumā ir noteiktas Sabiedriskā transporta </a:t>
            </a:r>
            <a:r>
              <a:rPr lang="lv-LV" dirty="0" smtClean="0"/>
              <a:t>padomei, </a:t>
            </a:r>
            <a:r>
              <a:rPr lang="lv-LV" b="1" dirty="0" smtClean="0"/>
              <a:t>bet attiecībā uz Rīgas aglomerāciju</a:t>
            </a:r>
            <a:endParaRPr lang="lv-LV" dirty="0"/>
          </a:p>
          <a:p>
            <a:r>
              <a:rPr lang="lv-LV" dirty="0"/>
              <a:t>Autotransporta direkcija veic </a:t>
            </a:r>
            <a:r>
              <a:rPr lang="lv-LV" dirty="0" smtClean="0"/>
              <a:t>RASTP </a:t>
            </a:r>
            <a:r>
              <a:rPr lang="lv-LV" dirty="0"/>
              <a:t>sekretariāta funkcijas</a:t>
            </a:r>
          </a:p>
          <a:p>
            <a:pPr marL="0" indent="0">
              <a:buNone/>
            </a:pPr>
            <a:r>
              <a:rPr lang="lv-LV" b="1" dirty="0" smtClean="0"/>
              <a:t>Padomes sastāvs:</a:t>
            </a:r>
            <a:endParaRPr lang="lv-LV" dirty="0" smtClean="0"/>
          </a:p>
          <a:p>
            <a:r>
              <a:rPr lang="lv-LV" dirty="0" smtClean="0"/>
              <a:t>Padomi </a:t>
            </a:r>
            <a:r>
              <a:rPr lang="lv-LV" dirty="0"/>
              <a:t>vada ATD amatpersona</a:t>
            </a:r>
          </a:p>
          <a:p>
            <a:r>
              <a:rPr lang="lv-LV" dirty="0" smtClean="0"/>
              <a:t>1 pārstāvis </a:t>
            </a:r>
            <a:r>
              <a:rPr lang="lv-LV" dirty="0"/>
              <a:t>no katras </a:t>
            </a:r>
            <a:r>
              <a:rPr lang="lv-LV" dirty="0" smtClean="0"/>
              <a:t>Rīgas aglomerācijas </a:t>
            </a:r>
            <a:r>
              <a:rPr lang="lv-LV" dirty="0"/>
              <a:t>pašvaldības</a:t>
            </a:r>
          </a:p>
          <a:p>
            <a:r>
              <a:rPr lang="lv-LV" dirty="0" smtClean="0"/>
              <a:t>2 pārstāvji no Rīgas pašvaldības – RDPAD un RDSD</a:t>
            </a:r>
            <a:endParaRPr lang="lv-LV" dirty="0"/>
          </a:p>
          <a:p>
            <a:r>
              <a:rPr lang="lv-LV" dirty="0"/>
              <a:t>Rīgas plānošanas reģiona pārstāvis</a:t>
            </a:r>
          </a:p>
          <a:p>
            <a:r>
              <a:rPr lang="lv-LV" dirty="0"/>
              <a:t>A/S "Pasažieru vilciens" pārstāvis</a:t>
            </a:r>
          </a:p>
          <a:p>
            <a:r>
              <a:rPr lang="lv-LV" dirty="0" smtClean="0"/>
              <a:t>Realitātē Rīgas aglomerācijas </a:t>
            </a:r>
            <a:r>
              <a:rPr lang="lv-LV" dirty="0"/>
              <a:t>robežas sabiedriskā transporta pakalpojumu jomā nosaka iedzīvotāju ikdienas svārsta migrācijas </a:t>
            </a:r>
            <a:r>
              <a:rPr lang="lv-LV" dirty="0" smtClean="0"/>
              <a:t>ģeogrāfija un konkrētās pašvaldības griba iekļauties vienotajā sistēmā.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2346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Pateicos par uzmanību!</a:t>
            </a:r>
            <a:endParaRPr lang="lv-LV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790364"/>
            <a:ext cx="9144000" cy="467436"/>
          </a:xfrm>
        </p:spPr>
        <p:txBody>
          <a:bodyPr/>
          <a:lstStyle/>
          <a:p>
            <a:pPr algn="r"/>
            <a:r>
              <a:rPr lang="lv-LV" dirty="0" smtClean="0"/>
              <a:t>Jurģis Klotiņš – jurgis.klotins@riga.lv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4042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000" y="457200"/>
            <a:ext cx="2362201" cy="3949700"/>
          </a:xfrm>
        </p:spPr>
        <p:txBody>
          <a:bodyPr>
            <a:noAutofit/>
          </a:bodyPr>
          <a:lstStyle/>
          <a:p>
            <a:r>
              <a:rPr lang="lv-LV" dirty="0" smtClean="0"/>
              <a:t>Rīgā un tās aglomerācijā prognozē pastāvīgu privāto auto skaita pieaugumu</a:t>
            </a:r>
            <a:r>
              <a:rPr lang="lv-LV" sz="1800" dirty="0"/>
              <a:t/>
            </a:r>
            <a:br>
              <a:rPr lang="lv-LV" sz="1800" dirty="0"/>
            </a:br>
            <a:endParaRPr lang="lv-LV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255" y="469900"/>
            <a:ext cx="8659646" cy="56557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9788" y="5435600"/>
            <a:ext cx="3932237" cy="433388"/>
          </a:xfrm>
        </p:spPr>
        <p:txBody>
          <a:bodyPr/>
          <a:lstStyle/>
          <a:p>
            <a:r>
              <a:rPr lang="lv-LV" dirty="0" smtClean="0"/>
              <a:t>Avots: RDPAD, CSDD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96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617" y="788503"/>
            <a:ext cx="2199862" cy="337267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Pārvadāto pasažieru skaits sabiedriskajā transportā ir samazinājies un nepalielinās</a:t>
            </a:r>
            <a:endParaRPr lang="lv-LV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39" r="19204"/>
          <a:stretch/>
        </p:blipFill>
        <p:spPr>
          <a:xfrm>
            <a:off x="3024361" y="1669773"/>
            <a:ext cx="9074874" cy="5188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86780" y="5844209"/>
            <a:ext cx="2181708" cy="528362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Avots: RDPAD, Rīgas Satiksme (</a:t>
            </a:r>
            <a:r>
              <a:rPr lang="lv-LV" b="1" dirty="0" smtClean="0"/>
              <a:t>attiecas uz Rīgas satiksmes maršrutiem)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29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Rīgas domes Pilsētas attīstības departamenta aprēķini un prognozes…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Rīgā</a:t>
            </a:r>
            <a:r>
              <a:rPr lang="lv-LV" b="1" dirty="0" smtClean="0"/>
              <a:t> </a:t>
            </a:r>
            <a:r>
              <a:rPr lang="lv-LV" dirty="0" smtClean="0"/>
              <a:t>periodā no 2012. gada līdz 2015. gadam tramvaja maršrutu </a:t>
            </a:r>
            <a:r>
              <a:rPr lang="lv-LV" b="1" dirty="0" smtClean="0"/>
              <a:t>vidējais ātrums ir samazinājies </a:t>
            </a:r>
            <a:r>
              <a:rPr lang="lv-LV" dirty="0" smtClean="0"/>
              <a:t>no 16,50 km/h līdz 16,10 km/h, autobusu maršrutiem no 21,30 km/h līdz 21,13 km/h un trolejbusiem no 16,03 km/h līdz 15,68 km/h</a:t>
            </a:r>
          </a:p>
          <a:p>
            <a:r>
              <a:rPr lang="lv-LV" b="1" dirty="0" smtClean="0"/>
              <a:t>kopš 2011.gada </a:t>
            </a:r>
            <a:r>
              <a:rPr lang="lv-LV" b="1" dirty="0" err="1" smtClean="0"/>
              <a:t>automobilizācijas</a:t>
            </a:r>
            <a:r>
              <a:rPr lang="lv-LV" b="1" dirty="0" smtClean="0"/>
              <a:t> līmenis ir tikai audzis </a:t>
            </a:r>
            <a:r>
              <a:rPr lang="lv-LV" dirty="0" smtClean="0"/>
              <a:t>jau 2013.gadā pārsniedzot 2007.gada līmeni. Pēdējo 5 gadu laikā ir vērojama tendence, ka </a:t>
            </a:r>
            <a:r>
              <a:rPr lang="lv-LV" b="1" dirty="0" err="1" smtClean="0"/>
              <a:t>automobilizācijas</a:t>
            </a:r>
            <a:r>
              <a:rPr lang="lv-LV" b="1" dirty="0" smtClean="0"/>
              <a:t> līmenis kāpj straujāk Pierīgā nekā Rīgā</a:t>
            </a:r>
            <a:r>
              <a:rPr lang="lv-LV" dirty="0" smtClean="0"/>
              <a:t>.</a:t>
            </a:r>
          </a:p>
          <a:p>
            <a:r>
              <a:rPr lang="lv-LV" dirty="0" smtClean="0"/>
              <a:t>Optimistiskais scenārija īstenošanās gadījumā ir </a:t>
            </a:r>
            <a:r>
              <a:rPr lang="lv-LV" b="1" dirty="0" smtClean="0"/>
              <a:t>sagaidāms, ka 2030.gadā būs 454 automašīnas uz 1000 iedzīvotājiem</a:t>
            </a:r>
            <a:r>
              <a:rPr lang="lv-LV" dirty="0" smtClean="0"/>
              <a:t>, kas ir par 50% vairāk kā šobrīd un iedzīvotāju skaits Rīgā un Pierīgā būs saglabājies nemainīgs.</a:t>
            </a:r>
          </a:p>
          <a:p>
            <a:r>
              <a:rPr lang="lv-LV" dirty="0" smtClean="0"/>
              <a:t>Lai arī ir vērojams iedzīvotāju skaita samazinājums, satiksmes intensitāte Rīgā un Pierīgā pēdējo 3 gadu laikā </a:t>
            </a:r>
            <a:r>
              <a:rPr lang="lv-LV" b="1" dirty="0" smtClean="0"/>
              <a:t>ir tikai augusi.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96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417908"/>
            <a:ext cx="10515601" cy="440093"/>
          </a:xfrm>
        </p:spPr>
        <p:txBody>
          <a:bodyPr>
            <a:noAutofit/>
          </a:bodyPr>
          <a:lstStyle/>
          <a:p>
            <a:r>
              <a:rPr lang="lv-LV" sz="2000" dirty="0"/>
              <a:t>Avots: ISG14. gada vidējais pastāvīgo iedzīvotāju skaits statistiskajos reģionos, republikas pilsētās un novados, CSB</a:t>
            </a:r>
            <a:br>
              <a:rPr lang="lv-LV" sz="2000" dirty="0"/>
            </a:br>
            <a:endParaRPr lang="lv-LV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23" y="177421"/>
            <a:ext cx="11351947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pietrūkst šobrīd?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Rīgas aglomerācijā sabiedriskajā transportā nav </a:t>
            </a:r>
            <a:r>
              <a:rPr lang="lv-LV" dirty="0"/>
              <a:t>vienotas </a:t>
            </a:r>
            <a:r>
              <a:rPr lang="lv-LV" dirty="0" smtClean="0"/>
              <a:t>biļetes</a:t>
            </a:r>
          </a:p>
          <a:p>
            <a:r>
              <a:rPr lang="lv-LV" dirty="0" smtClean="0"/>
              <a:t>Rīgā un pie Rīgas robežas trūkst </a:t>
            </a:r>
            <a:r>
              <a:rPr lang="lv-LV" dirty="0" err="1" smtClean="0"/>
              <a:t>stāvparku</a:t>
            </a:r>
            <a:r>
              <a:rPr lang="lv-LV" dirty="0" smtClean="0"/>
              <a:t> (</a:t>
            </a:r>
            <a:r>
              <a:rPr lang="lv-LV" sz="2000" dirty="0" smtClean="0"/>
              <a:t>ir tikai viens </a:t>
            </a:r>
            <a:r>
              <a:rPr lang="lv-LV" sz="2000" dirty="0" err="1" smtClean="0"/>
              <a:t>Dreiliņos</a:t>
            </a:r>
            <a:r>
              <a:rPr lang="lv-LV" sz="2000" dirty="0" smtClean="0"/>
              <a:t>, kas nepilda paredzēto funkciju</a:t>
            </a:r>
            <a:r>
              <a:rPr lang="lv-LV" dirty="0" smtClean="0"/>
              <a:t>).</a:t>
            </a:r>
          </a:p>
          <a:p>
            <a:r>
              <a:rPr lang="lv-LV" dirty="0" smtClean="0"/>
              <a:t>Trūkst ērtu </a:t>
            </a:r>
            <a:r>
              <a:rPr lang="lv-LV" dirty="0"/>
              <a:t>pārsēšanos no autobusa uz vilcienu, no autobusa uz </a:t>
            </a:r>
            <a:r>
              <a:rPr lang="lv-LV" dirty="0" smtClean="0"/>
              <a:t>tramvaju u.c. jeb </a:t>
            </a:r>
            <a:r>
              <a:rPr lang="lv-LV" dirty="0" err="1" smtClean="0"/>
              <a:t>transportmijas</a:t>
            </a:r>
            <a:r>
              <a:rPr lang="lv-LV" dirty="0" smtClean="0"/>
              <a:t> punktu </a:t>
            </a:r>
          </a:p>
          <a:p>
            <a:r>
              <a:rPr lang="lv-LV" dirty="0"/>
              <a:t>T</a:t>
            </a:r>
            <a:r>
              <a:rPr lang="lv-LV" dirty="0" smtClean="0"/>
              <a:t>ransporta </a:t>
            </a:r>
            <a:r>
              <a:rPr lang="lv-LV" dirty="0"/>
              <a:t>veidi nelietderīgi konkurē savā </a:t>
            </a:r>
            <a:r>
              <a:rPr lang="lv-LV" dirty="0" smtClean="0"/>
              <a:t>starpā</a:t>
            </a:r>
          </a:p>
          <a:p>
            <a:r>
              <a:rPr lang="lv-LV" dirty="0" smtClean="0"/>
              <a:t>Vienota transporta informācijas sistēma? </a:t>
            </a:r>
          </a:p>
          <a:p>
            <a:r>
              <a:rPr lang="lv-LV" dirty="0" smtClean="0"/>
              <a:t>Pietrūkst sadarbības kvalitātes starp Rīgu, Pierīgas novadiem un valsts institūcijām. Iemesls – politiskās atšķirības un likumdošanas trūkumi.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36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Vienota Sabiedriskā transporta iestāde Rīgas aglomerācijā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STI – </a:t>
            </a:r>
            <a:r>
              <a:rPr lang="lv-LV" b="1" dirty="0" smtClean="0"/>
              <a:t>sadarbībā ar pašvaldībām</a:t>
            </a:r>
            <a:r>
              <a:rPr lang="lv-LV" dirty="0" smtClean="0"/>
              <a:t> plāno maršrutus, slēdz līgumus ar pārvadātājiem, nodrošina vienotu biļeti un </a:t>
            </a:r>
            <a:r>
              <a:rPr lang="lv-LV" smtClean="0"/>
              <a:t>informācijas sistēmu, </a:t>
            </a:r>
            <a:r>
              <a:rPr lang="lv-LV" dirty="0" smtClean="0"/>
              <a:t>un sadarbību starp transporta veidiem</a:t>
            </a:r>
          </a:p>
          <a:p>
            <a:r>
              <a:rPr lang="lv-LV" dirty="0" smtClean="0"/>
              <a:t>Rietumeiropas valstīs un Skandināvijā STI modelis ir pierādījis savu efektivitāti</a:t>
            </a:r>
          </a:p>
          <a:p>
            <a:r>
              <a:rPr lang="lv-LV" dirty="0" smtClean="0"/>
              <a:t>Latvijā STI izveidi ieteica Rīgas un Pierīgas mobilitātes plāns (2010)</a:t>
            </a:r>
          </a:p>
          <a:p>
            <a:r>
              <a:rPr lang="lv-LV" dirty="0" smtClean="0"/>
              <a:t>Latvijā Rīgas aglomerācijas STI varētu veidot kā Autotransporta direkcijas nodaļu. (Līdzīgi tas ir Īrijā – Dublinas aglomerācijas STI ir pie nacionāla līmeņa iestādes.)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457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 descr="STI_Rīgas_aglomerācijā_shēma.docx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15647" r="15022" b="11775"/>
          <a:stretch/>
        </p:blipFill>
        <p:spPr>
          <a:xfrm>
            <a:off x="850900" y="241300"/>
            <a:ext cx="10741231" cy="6432953"/>
          </a:xfrm>
        </p:spPr>
      </p:pic>
    </p:spTree>
    <p:extLst>
      <p:ext uri="{BB962C8B-B14F-4D97-AF65-F5344CB8AC3E}">
        <p14:creationId xmlns:p14="http://schemas.microsoft.com/office/powerpoint/2010/main" val="245374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/>
          <a:stretch/>
        </p:blipFill>
        <p:spPr>
          <a:xfrm>
            <a:off x="286602" y="395784"/>
            <a:ext cx="8379725" cy="6216262"/>
          </a:xfrm>
        </p:spPr>
      </p:pic>
      <p:sp>
        <p:nvSpPr>
          <p:cNvPr id="5" name="TextBox 4"/>
          <p:cNvSpPr txBox="1"/>
          <p:nvPr/>
        </p:nvSpPr>
        <p:spPr>
          <a:xfrm>
            <a:off x="9089410" y="5527343"/>
            <a:ext cx="2540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Modificēta Rīgas un Pierīgas mobilitātes plāna </a:t>
            </a:r>
            <a:r>
              <a:rPr lang="lv-LV" dirty="0" err="1" smtClean="0"/>
              <a:t>organogramma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7268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799</Words>
  <Application>Microsoft Office PowerPoint</Application>
  <PresentationFormat>Widescreen</PresentationFormat>
  <Paragraphs>81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Sabiedriskā transporta attīstības koncepcija 2021. – 2030. Rīgas aglomerācijā</vt:lpstr>
      <vt:lpstr>Rīgā un tās aglomerācijā prognozē pastāvīgu privāto auto skaita pieaugumu </vt:lpstr>
      <vt:lpstr>Pārvadāto pasažieru skaits sabiedriskajā transportā ir samazinājies un nepalielinās</vt:lpstr>
      <vt:lpstr>Rīgas domes Pilsētas attīstības departamenta aprēķini un prognozes…</vt:lpstr>
      <vt:lpstr>Avots: ISG14. gada vidējais pastāvīgo iedzīvotāju skaits statistiskajos reģionos, republikas pilsētās un novados, CSB </vt:lpstr>
      <vt:lpstr>Kā pietrūkst šobrīd?</vt:lpstr>
      <vt:lpstr>Vienota Sabiedriskā transporta iestāde Rīgas aglomerācijā</vt:lpstr>
      <vt:lpstr>PowerPoint Presentation</vt:lpstr>
      <vt:lpstr>PowerPoint Presentation</vt:lpstr>
      <vt:lpstr>PowerPoint Presentation</vt:lpstr>
      <vt:lpstr>Ieņēmumus no biļetēm saņem Rīgas aglomerācijas Sabiedriskā transporta iestāde</vt:lpstr>
      <vt:lpstr>STI slēdz līgumus ar pārvadātājiem un veic nolīgto samaksu. Pašvaldību dotācijas par saviem iedzīvotājiem vispirms nonāk STI.</vt:lpstr>
      <vt:lpstr>STI kopā ar pašvaldībām plāno maršrutu tīklu</vt:lpstr>
      <vt:lpstr>Svarīgi ņemt vērā…</vt:lpstr>
      <vt:lpstr>Rīgas aglomerācijas sabiedriskā transporta padome (RASTP) – pagaidu risinājums?  </vt:lpstr>
      <vt:lpstr>Pateicos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Sabiedriskā transporta attīstības koncepcija 2021. – 2030. Rīgas aglomerācijā</dc:title>
  <dc:creator>Jurgis Klotins</dc:creator>
  <cp:lastModifiedBy>user</cp:lastModifiedBy>
  <cp:revision>17</cp:revision>
  <dcterms:created xsi:type="dcterms:W3CDTF">2017-09-19T08:09:26Z</dcterms:created>
  <dcterms:modified xsi:type="dcterms:W3CDTF">2017-09-29T06:53:20Z</dcterms:modified>
</cp:coreProperties>
</file>